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321" r:id="rId4"/>
    <p:sldId id="322" r:id="rId5"/>
    <p:sldId id="407" r:id="rId6"/>
    <p:sldId id="354" r:id="rId7"/>
    <p:sldId id="355" r:id="rId8"/>
    <p:sldId id="356" r:id="rId9"/>
    <p:sldId id="357" r:id="rId10"/>
    <p:sldId id="329" r:id="rId11"/>
    <p:sldId id="330" r:id="rId12"/>
    <p:sldId id="331" r:id="rId13"/>
    <p:sldId id="332" r:id="rId14"/>
    <p:sldId id="333" r:id="rId15"/>
    <p:sldId id="338" r:id="rId16"/>
    <p:sldId id="339" r:id="rId17"/>
    <p:sldId id="343" r:id="rId18"/>
    <p:sldId id="335" r:id="rId19"/>
    <p:sldId id="336" r:id="rId20"/>
    <p:sldId id="337" r:id="rId21"/>
    <p:sldId id="334" r:id="rId22"/>
    <p:sldId id="341" r:id="rId23"/>
    <p:sldId id="342" r:id="rId24"/>
    <p:sldId id="347" r:id="rId25"/>
    <p:sldId id="344" r:id="rId26"/>
    <p:sldId id="345" r:id="rId27"/>
    <p:sldId id="346" r:id="rId28"/>
    <p:sldId id="348" r:id="rId29"/>
    <p:sldId id="539" r:id="rId30"/>
    <p:sldId id="540" r:id="rId31"/>
    <p:sldId id="54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2" y="56713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must be anisotropy in the defect behavior within the unit cell</a:t>
            </a:r>
          </a:p>
          <a:p>
            <a:r>
              <a:rPr lang="en-US" dirty="0"/>
              <a:t>There also must be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</a:t>
            </a:r>
          </a:p>
          <a:p>
            <a:pPr lvl="1"/>
            <a:r>
              <a:rPr lang="en-US" dirty="0"/>
              <a:t>Slow growth,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Booth model takes Stage 1 into account; Forsberg-</a:t>
            </a:r>
            <a:r>
              <a:rPr lang="en-US" dirty="0" err="1"/>
              <a:t>Massih</a:t>
            </a:r>
            <a:r>
              <a:rPr lang="en-US" dirty="0"/>
              <a:t> model takes Stage 1 and 2 into account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</a:t>
            </a:r>
          </a:p>
          <a:p>
            <a:pPr lvl="1"/>
            <a:r>
              <a:rPr lang="en-US" dirty="0"/>
              <a:t>Thermal expansion (increase in volume); Densification (decrease in volume); Swelling (increase in volume); Creep (volume stays the same)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86400" cy="3965670"/>
          </a:xfrm>
        </p:spPr>
        <p:txBody>
          <a:bodyPr/>
          <a:lstStyle/>
          <a:p>
            <a:r>
              <a:rPr lang="en-US" dirty="0"/>
              <a:t>Creep impacts fuel performance by shrinking the gap and then conforming to the pellets</a:t>
            </a:r>
          </a:p>
          <a:p>
            <a:r>
              <a:rPr lang="en-US" dirty="0">
                <a:latin typeface="Arial" charset="0"/>
                <a:cs typeface="Arial" charset="0"/>
              </a:rPr>
              <a:t>a) before “fuel-cladding” interaction; b) start of “fuel-cladding” interaction; c) “fuel-cladding interaction” over most of fuel column</a:t>
            </a:r>
          </a:p>
          <a:p>
            <a:r>
              <a:rPr lang="en-US" dirty="0">
                <a:latin typeface="Arial" charset="0"/>
                <a:cs typeface="Arial" charset="0"/>
              </a:rPr>
              <a:t>(1)creep down from water pressure; (2)creep out from fuel column; (3)fuel column axial stress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1C6C-70DF-E048-A89B-11B668F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Creep and 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63C4-10F7-1742-BE81-004AFBC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and creep are the major mechanisms for dimensional instability in zirconium alloy cladding</a:t>
            </a:r>
          </a:p>
          <a:p>
            <a:r>
              <a:rPr lang="en-US" dirty="0"/>
              <a:t>Growth results from the clustering of interstitials on prismatic planes, and eventually from the clustering of vacancies on basal planes such that the material shrinks in the axial direction</a:t>
            </a:r>
          </a:p>
          <a:p>
            <a:r>
              <a:rPr lang="en-US" dirty="0"/>
              <a:t>Growth depends on the fluence, coldwork, texture, temperature, and composition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CE21-517C-4040-9532-4047A81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7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76800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 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C212-4D06-EE41-B6D8-D270F676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06" y="3690056"/>
            <a:ext cx="4224542" cy="2848857"/>
          </a:xfrm>
          <a:prstGeom prst="rect">
            <a:avLst/>
          </a:prstGeom>
        </p:spPr>
      </p:pic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46D47-0846-0C4A-8082-38B78C4B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Pellet Cladding Interaction (PCI)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BA2C4-CA64-2347-BC94-FFA410593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PCI includes both mechanical (PCMI) and chemical interaction (PCCI), often seen in a more general sense FCMI and FCCI</a:t>
            </a:r>
          </a:p>
          <a:p>
            <a:r>
              <a:rPr lang="en-US" sz="2000" dirty="0"/>
              <a:t>The process of PCI involves the combination of high internal mechanical stress in the cladding and a corrosive environment resulting from the accumulation of volatile fission products in the fuel-clad gap</a:t>
            </a:r>
          </a:p>
          <a:p>
            <a:r>
              <a:rPr lang="en-US" sz="2000" dirty="0"/>
              <a:t>These conditions may lead to the initiation and propagation of radial cracks, which can penetrate through the cladding</a:t>
            </a:r>
          </a:p>
          <a:p>
            <a:r>
              <a:rPr lang="en-US" sz="2000" dirty="0"/>
              <a:t>Frequent PCI failures were observed in the 1960s and 1970s, leading to extensive research efforts</a:t>
            </a:r>
          </a:p>
          <a:p>
            <a:r>
              <a:rPr lang="en-US" sz="2000" dirty="0"/>
              <a:t>Altering operational procedures, modifying the manufacturing process of the cladding, adding a composite layer and/or applying a protective coating to the inner cladding surface can help mitigate these failures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6BBD-3F81-8343-A4C2-B33FC393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9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A7E0-1894-9845-BC88-D13A923AD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Phenomena in PCI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9B981-56C1-7945-A83C-B6E32FB90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47183" cy="3965670"/>
          </a:xfrm>
        </p:spPr>
        <p:txBody>
          <a:bodyPr/>
          <a:lstStyle/>
          <a:p>
            <a:r>
              <a:rPr lang="en-US" sz="2000" dirty="0"/>
              <a:t>The fuel thermally expands and swells</a:t>
            </a:r>
          </a:p>
          <a:p>
            <a:r>
              <a:rPr lang="en-US" sz="2000" dirty="0"/>
              <a:t>The cladding undergoes thermal and irradiation-induced creep</a:t>
            </a:r>
          </a:p>
          <a:p>
            <a:r>
              <a:rPr lang="en-US" sz="2000" dirty="0"/>
              <a:t>Mechanical interaction between the fuel pellet and cladding generates radial compressive stresses in addition to tensile hoop stresses</a:t>
            </a:r>
          </a:p>
          <a:p>
            <a:r>
              <a:rPr lang="en-US" sz="2000" dirty="0"/>
              <a:t>Volatile fission product gases are released into the gap</a:t>
            </a:r>
          </a:p>
          <a:p>
            <a:r>
              <a:rPr lang="en-US" sz="2000" dirty="0"/>
              <a:t>The cracking of the fuel pellet together with non-uniform thermal expansion resulting in preferential contact at the pellet interfaces increases local mechanical stresses in the cladding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BFBFC-6636-C848-9647-03E6DEB3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1ACE0-1675-8549-8788-8C12DD64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26" y="2244680"/>
            <a:ext cx="4622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513E-F0D5-C24A-9B3A-89C443B0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 (SCC)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CA0A2-1067-C647-84D4-76BF7AF0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Alloys that are in a corrosive environment may develop cracks that would not otherwise develop in the absence of either stress or the corrosive environment – stress corrosion cracking (SCC)</a:t>
            </a:r>
          </a:p>
          <a:p>
            <a:r>
              <a:rPr lang="en-US" sz="2000" dirty="0"/>
              <a:t>Stress corrosion cracks may propagate along intergranular (IG) and/or </a:t>
            </a:r>
            <a:r>
              <a:rPr lang="en-US" sz="2000" dirty="0" err="1"/>
              <a:t>transgranular</a:t>
            </a:r>
            <a:r>
              <a:rPr lang="en-US" sz="2000" dirty="0"/>
              <a:t> (TG) paths</a:t>
            </a:r>
          </a:p>
          <a:p>
            <a:r>
              <a:rPr lang="en-US" sz="2000" dirty="0"/>
              <a:t>The propagation modes of these cracks may depend on the localized mechanical and chemical conditions that lead to SCC</a:t>
            </a:r>
          </a:p>
          <a:p>
            <a:r>
              <a:rPr lang="en-US" sz="2000" dirty="0"/>
              <a:t>In order for SCC to initiate and propagate in any material, four conditions are simultaneously required:</a:t>
            </a:r>
          </a:p>
          <a:p>
            <a:pPr lvl="1"/>
            <a:r>
              <a:rPr lang="en-US" sz="2000" dirty="0"/>
              <a:t>A corrosive environment, a susceptible material, sufficient stress, and sufficient time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302D0-A22D-3B42-B025-B84E3C36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0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 err="1"/>
              <a:t>Zr</a:t>
            </a:r>
            <a:r>
              <a:rPr lang="en-US" dirty="0"/>
              <a:t> alloys were developed to reduce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48839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13822</TotalTime>
  <Words>2124</Words>
  <Application>Microsoft Macintosh PowerPoint</Application>
  <PresentationFormat>Widescreen</PresentationFormat>
  <Paragraphs>280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Symbol</vt:lpstr>
      <vt:lpstr>NCStateU-horizontal-left-logo</vt:lpstr>
      <vt:lpstr>Nuclear Fuel Performance</vt:lpstr>
      <vt:lpstr>Last time</vt:lpstr>
      <vt:lpstr>Fracture</vt:lpstr>
      <vt:lpstr>Fracture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Zirconium Hydrides</vt:lpstr>
      <vt:lpstr>Summary of Creep and Irradiation Growth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  <vt:lpstr>Pellet Cladding Interaction (PCI)</vt:lpstr>
      <vt:lpstr>Physical Phenomena in PCI</vt:lpstr>
      <vt:lpstr>Stress Corrosion Cracking (SCC)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76</cp:revision>
  <dcterms:created xsi:type="dcterms:W3CDTF">2020-02-19T20:03:05Z</dcterms:created>
  <dcterms:modified xsi:type="dcterms:W3CDTF">2023-03-09T22:08:43Z</dcterms:modified>
</cp:coreProperties>
</file>